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66" r:id="rId4"/>
    <p:sldId id="267" r:id="rId5"/>
    <p:sldId id="269" r:id="rId6"/>
    <p:sldId id="270" r:id="rId7"/>
    <p:sldId id="273" r:id="rId8"/>
    <p:sldId id="291" r:id="rId9"/>
    <p:sldId id="272" r:id="rId10"/>
    <p:sldId id="293" r:id="rId11"/>
    <p:sldId id="294" r:id="rId12"/>
    <p:sldId id="292" r:id="rId13"/>
    <p:sldId id="275" r:id="rId14"/>
    <p:sldId id="276" r:id="rId15"/>
    <p:sldId id="285" r:id="rId16"/>
    <p:sldId id="278" r:id="rId17"/>
    <p:sldId id="279" r:id="rId18"/>
    <p:sldId id="277" r:id="rId19"/>
    <p:sldId id="284" r:id="rId20"/>
    <p:sldId id="262" r:id="rId21"/>
    <p:sldId id="286" r:id="rId22"/>
    <p:sldId id="282" r:id="rId23"/>
    <p:sldId id="283" r:id="rId24"/>
    <p:sldId id="295" r:id="rId25"/>
    <p:sldId id="261" r:id="rId26"/>
    <p:sldId id="296" r:id="rId27"/>
    <p:sldId id="281" r:id="rId28"/>
    <p:sldId id="290" r:id="rId29"/>
    <p:sldId id="289" r:id="rId30"/>
    <p:sldId id="288" r:id="rId31"/>
    <p:sldId id="263"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DF2"/>
    <a:srgbClr val="FABEEF"/>
    <a:srgbClr val="E8D8F4"/>
    <a:srgbClr val="D1B2E8"/>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78C57-BC6A-4194-BE09-CF3D34DF86B7}" type="datetimeFigureOut">
              <a:rPr lang="en-US" smtClean="0"/>
              <a:t>06-Aug-16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64B07-B30E-4B54-95FA-AC86BBCA3CBE}" type="slidenum">
              <a:rPr lang="en-US" smtClean="0"/>
              <a:t>‹#›</a:t>
            </a:fld>
            <a:endParaRPr lang="en-US"/>
          </a:p>
        </p:txBody>
      </p:sp>
    </p:spTree>
    <p:extLst>
      <p:ext uri="{BB962C8B-B14F-4D97-AF65-F5344CB8AC3E}">
        <p14:creationId xmlns:p14="http://schemas.microsoft.com/office/powerpoint/2010/main" val="289100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a:t>
            </a:fld>
            <a:endParaRPr lang="en-US"/>
          </a:p>
        </p:txBody>
      </p:sp>
    </p:spTree>
    <p:extLst>
      <p:ext uri="{BB962C8B-B14F-4D97-AF65-F5344CB8AC3E}">
        <p14:creationId xmlns:p14="http://schemas.microsoft.com/office/powerpoint/2010/main" val="365137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নারীর       অধিকারের বিষয়ে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13</a:t>
            </a:fld>
            <a:endParaRPr lang="en-US"/>
          </a:p>
        </p:txBody>
      </p:sp>
    </p:spTree>
    <p:extLst>
      <p:ext uri="{BB962C8B-B14F-4D97-AF65-F5344CB8AC3E}">
        <p14:creationId xmlns:p14="http://schemas.microsoft.com/office/powerpoint/2010/main" val="409004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 ও পুরুষের সমান অধিকারে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14</a:t>
            </a:fld>
            <a:endParaRPr lang="en-US"/>
          </a:p>
        </p:txBody>
      </p:sp>
    </p:spTree>
    <p:extLst>
      <p:ext uri="{BB962C8B-B14F-4D97-AF65-F5344CB8AC3E}">
        <p14:creationId xmlns:p14="http://schemas.microsoft.com/office/powerpoint/2010/main" val="346134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নারীর পূণর্বিবাহ আইন সম্পর্কে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15</a:t>
            </a:fld>
            <a:endParaRPr lang="en-US"/>
          </a:p>
        </p:txBody>
      </p:sp>
    </p:spTree>
    <p:extLst>
      <p:ext uri="{BB962C8B-B14F-4D97-AF65-F5344CB8AC3E}">
        <p14:creationId xmlns:p14="http://schemas.microsoft.com/office/powerpoint/2010/main" val="205293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নারীদের অবস্থান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16</a:t>
            </a:fld>
            <a:endParaRPr lang="en-US"/>
          </a:p>
        </p:txBody>
      </p:sp>
    </p:spTree>
    <p:extLst>
      <p:ext uri="{BB962C8B-B14F-4D97-AF65-F5344CB8AC3E}">
        <p14:creationId xmlns:p14="http://schemas.microsoft.com/office/powerpoint/2010/main" val="139856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নারীদের অবস্থান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17</a:t>
            </a:fld>
            <a:endParaRPr lang="en-US"/>
          </a:p>
        </p:txBody>
      </p:sp>
    </p:spTree>
    <p:extLst>
      <p:ext uri="{BB962C8B-B14F-4D97-AF65-F5344CB8AC3E}">
        <p14:creationId xmlns:p14="http://schemas.microsoft.com/office/powerpoint/2010/main" val="42418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 শিক্ষার ভূমিকায় বেগম রোকেয়ার অবদান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18</a:t>
            </a:fld>
            <a:endParaRPr lang="en-US"/>
          </a:p>
        </p:txBody>
      </p:sp>
    </p:spTree>
    <p:extLst>
      <p:ext uri="{BB962C8B-B14F-4D97-AF65-F5344CB8AC3E}">
        <p14:creationId xmlns:p14="http://schemas.microsoft.com/office/powerpoint/2010/main" val="387430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 শিক্ষার ভূমিকায় বেগম রোকেয়ার অবদান বলতে পারবে</a:t>
            </a:r>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19</a:t>
            </a:fld>
            <a:endParaRPr lang="en-US"/>
          </a:p>
        </p:txBody>
      </p:sp>
    </p:spTree>
    <p:extLst>
      <p:ext uri="{BB962C8B-B14F-4D97-AF65-F5344CB8AC3E}">
        <p14:creationId xmlns:p14="http://schemas.microsoft.com/office/powerpoint/2010/main" val="100266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জোড়ায়   প্রশ্ন করে </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20</a:t>
            </a:fld>
            <a:endParaRPr lang="en-US"/>
          </a:p>
        </p:txBody>
      </p:sp>
    </p:spTree>
    <p:extLst>
      <p:ext uri="{BB962C8B-B14F-4D97-AF65-F5344CB8AC3E}">
        <p14:creationId xmlns:p14="http://schemas.microsoft.com/office/powerpoint/2010/main" val="270796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 শিক্ষার ভূমিকায় বেগম রোকেয়ার অবদান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21</a:t>
            </a:fld>
            <a:endParaRPr lang="en-US"/>
          </a:p>
        </p:txBody>
      </p:sp>
    </p:spTree>
    <p:extLst>
      <p:ext uri="{BB962C8B-B14F-4D97-AF65-F5344CB8AC3E}">
        <p14:creationId xmlns:p14="http://schemas.microsoft.com/office/powerpoint/2010/main" val="160613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 শিক্ষার ভূমিকায় বেগম রোকেয়ার অবদান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22</a:t>
            </a:fld>
            <a:endParaRPr lang="en-US"/>
          </a:p>
        </p:txBody>
      </p:sp>
    </p:spTree>
    <p:extLst>
      <p:ext uri="{BB962C8B-B14F-4D97-AF65-F5344CB8AC3E}">
        <p14:creationId xmlns:p14="http://schemas.microsoft.com/office/powerpoint/2010/main" val="216508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ছবি ও ব্যবহার করতে পারবেন</a:t>
            </a:r>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4</a:t>
            </a:fld>
            <a:endParaRPr lang="en-US"/>
          </a:p>
        </p:txBody>
      </p:sp>
    </p:spTree>
    <p:extLst>
      <p:ext uri="{BB962C8B-B14F-4D97-AF65-F5344CB8AC3E}">
        <p14:creationId xmlns:p14="http://schemas.microsoft.com/office/powerpoint/2010/main" val="1286783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বিশ পূর্বের  নারী শিক্ষার ভূমিকায় বেগম রোকেয়ার অবদান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23</a:t>
            </a:fld>
            <a:endParaRPr lang="en-US"/>
          </a:p>
        </p:txBody>
      </p:sp>
    </p:spTree>
    <p:extLst>
      <p:ext uri="{BB962C8B-B14F-4D97-AF65-F5344CB8AC3E}">
        <p14:creationId xmlns:p14="http://schemas.microsoft.com/office/powerpoint/2010/main" val="349586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24</a:t>
            </a:fld>
            <a:endParaRPr lang="en-US"/>
          </a:p>
        </p:txBody>
      </p:sp>
    </p:spTree>
    <p:extLst>
      <p:ext uri="{BB962C8B-B14F-4D97-AF65-F5344CB8AC3E}">
        <p14:creationId xmlns:p14="http://schemas.microsoft.com/office/powerpoint/2010/main" val="349586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শিক্ষার্থীরা  বিশ পূর্বের  নারী শিক্ষার ভূমিকায় বেগম রোকেয়ার অবদান বলতে পারবে  এবং রোকেয়ার জীবনী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25</a:t>
            </a:fld>
            <a:endParaRPr lang="en-US"/>
          </a:p>
        </p:txBody>
      </p:sp>
    </p:spTree>
    <p:extLst>
      <p:ext uri="{BB962C8B-B14F-4D97-AF65-F5344CB8AC3E}">
        <p14:creationId xmlns:p14="http://schemas.microsoft.com/office/powerpoint/2010/main" val="2687599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জীবনী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26</a:t>
            </a:fld>
            <a:endParaRPr lang="en-US"/>
          </a:p>
        </p:txBody>
      </p:sp>
    </p:spTree>
    <p:extLst>
      <p:ext uri="{BB962C8B-B14F-4D97-AF65-F5344CB8AC3E}">
        <p14:creationId xmlns:p14="http://schemas.microsoft.com/office/powerpoint/2010/main" val="2687599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27</a:t>
            </a:fld>
            <a:endParaRPr lang="en-US"/>
          </a:p>
        </p:txBody>
      </p:sp>
    </p:spTree>
    <p:extLst>
      <p:ext uri="{BB962C8B-B14F-4D97-AF65-F5344CB8AC3E}">
        <p14:creationId xmlns:p14="http://schemas.microsoft.com/office/powerpoint/2010/main" val="148807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28</a:t>
            </a:fld>
            <a:endParaRPr lang="en-US"/>
          </a:p>
        </p:txBody>
      </p:sp>
    </p:spTree>
    <p:extLst>
      <p:ext uri="{BB962C8B-B14F-4D97-AF65-F5344CB8AC3E}">
        <p14:creationId xmlns:p14="http://schemas.microsoft.com/office/powerpoint/2010/main" val="3544701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29</a:t>
            </a:fld>
            <a:endParaRPr lang="en-US"/>
          </a:p>
        </p:txBody>
      </p:sp>
    </p:spTree>
    <p:extLst>
      <p:ext uri="{BB962C8B-B14F-4D97-AF65-F5344CB8AC3E}">
        <p14:creationId xmlns:p14="http://schemas.microsoft.com/office/powerpoint/2010/main" val="57719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২০</a:t>
            </a:r>
            <a:r>
              <a:rPr lang="en-US" dirty="0" smtClean="0">
                <a:latin typeface="NikoshBAN" pitchFamily="2" charset="0"/>
                <a:cs typeface="NikoshBAN" pitchFamily="2" charset="0"/>
              </a:rPr>
              <a:t>-</a:t>
            </a:r>
            <a:r>
              <a:rPr lang="bn-BD" dirty="0" smtClean="0">
                <a:latin typeface="NikoshBAN" pitchFamily="2" charset="0"/>
                <a:cs typeface="NikoshBAN" pitchFamily="2" charset="0"/>
              </a:rPr>
              <a:t>২৫</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30</a:t>
            </a:fld>
            <a:endParaRPr lang="en-US"/>
          </a:p>
        </p:txBody>
      </p:sp>
    </p:spTree>
    <p:extLst>
      <p:ext uri="{BB962C8B-B14F-4D97-AF65-F5344CB8AC3E}">
        <p14:creationId xmlns:p14="http://schemas.microsoft.com/office/powerpoint/2010/main" val="1259615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a:t>
            </a:r>
            <a:r>
              <a:rPr lang="bn-BD" sz="1200" baseline="0" dirty="0" smtClean="0">
                <a:latin typeface="NikoshBAN" pitchFamily="2" charset="0"/>
                <a:cs typeface="NikoshBAN" pitchFamily="2" charset="0"/>
              </a:rPr>
              <a:t>ধন্যবাদ জানিয়ে শ্রেণিকক্ষ ত্যাগ করবেন।</a:t>
            </a:r>
            <a:endParaRPr lang="en-US" smtClean="0"/>
          </a:p>
          <a:p>
            <a:endParaRPr lang="en-US"/>
          </a:p>
        </p:txBody>
      </p:sp>
      <p:sp>
        <p:nvSpPr>
          <p:cNvPr id="4" name="Slide Number Placeholder 3"/>
          <p:cNvSpPr>
            <a:spLocks noGrp="1"/>
          </p:cNvSpPr>
          <p:nvPr>
            <p:ph type="sldNum" sz="quarter" idx="10"/>
          </p:nvPr>
        </p:nvSpPr>
        <p:spPr/>
        <p:txBody>
          <a:bodyPr/>
          <a:lstStyle/>
          <a:p>
            <a:fld id="{AAF64B07-B30E-4B54-95FA-AC86BBCA3CBE}" type="slidenum">
              <a:rPr lang="en-US" smtClean="0"/>
              <a:t>31</a:t>
            </a:fld>
            <a:endParaRPr lang="en-US"/>
          </a:p>
        </p:txBody>
      </p:sp>
    </p:spTree>
    <p:extLst>
      <p:ext uri="{BB962C8B-B14F-4D97-AF65-F5344CB8AC3E}">
        <p14:creationId xmlns:p14="http://schemas.microsoft.com/office/powerpoint/2010/main" val="2619099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32</a:t>
            </a:fld>
            <a:endParaRPr lang="en-US"/>
          </a:p>
        </p:txBody>
      </p:sp>
    </p:spTree>
    <p:extLst>
      <p:ext uri="{BB962C8B-B14F-4D97-AF65-F5344CB8AC3E}">
        <p14:creationId xmlns:p14="http://schemas.microsoft.com/office/powerpoint/2010/main" val="261909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 ঘোষনা । </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5</a:t>
            </a:fld>
            <a:endParaRPr lang="en-US"/>
          </a:p>
        </p:txBody>
      </p:sp>
    </p:spTree>
    <p:extLst>
      <p:ext uri="{BB962C8B-B14F-4D97-AF65-F5344CB8AC3E}">
        <p14:creationId xmlns:p14="http://schemas.microsoft.com/office/powerpoint/2010/main" val="14490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পঠিত অংশটুকু পড়ে  </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7</a:t>
            </a:fld>
            <a:endParaRPr lang="en-US"/>
          </a:p>
        </p:txBody>
      </p:sp>
    </p:spTree>
    <p:extLst>
      <p:ext uri="{BB962C8B-B14F-4D97-AF65-F5344CB8AC3E}">
        <p14:creationId xmlns:p14="http://schemas.microsoft.com/office/powerpoint/2010/main" val="58444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smtClean="0">
                <a:latin typeface="NikoshBAN" pitchFamily="2" charset="0"/>
                <a:cs typeface="NikoshBAN" pitchFamily="2" charset="0"/>
              </a:rPr>
              <a:t> পঠিত    অংশ </a:t>
            </a:r>
            <a:r>
              <a:rPr lang="bn-BD" sz="1200" baseline="0" dirty="0" smtClean="0">
                <a:latin typeface="NikoshBAN" pitchFamily="2" charset="0"/>
                <a:cs typeface="NikoshBAN" pitchFamily="2" charset="0"/>
              </a:rPr>
              <a:t>থেকে</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r>
              <a:rPr lang="en-US" sz="1200" baseline="0" dirty="0" smtClean="0">
                <a:latin typeface="NikoshBAN" pitchFamily="2" charset="0"/>
                <a:cs typeface="NikoshBAN" pitchFamily="2" charset="0"/>
              </a:rPr>
              <a:t>   </a:t>
            </a:r>
            <a:r>
              <a:rPr lang="bn-IN" baseline="0" dirty="0" smtClean="0">
                <a:latin typeface="NikoshBAN" pitchFamily="2" charset="0"/>
                <a:cs typeface="NikoshBAN" pitchFamily="2" charset="0"/>
              </a:rPr>
              <a:t> এবং</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 অন্য</a:t>
            </a:r>
            <a:r>
              <a:rPr lang="bn-IN" baseline="0" dirty="0" smtClean="0">
                <a:latin typeface="NikoshBAN" pitchFamily="2" charset="0"/>
                <a:cs typeface="NikoshBAN" pitchFamily="2" charset="0"/>
              </a:rPr>
              <a:t>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8</a:t>
            </a:fld>
            <a:endParaRPr lang="en-US"/>
          </a:p>
        </p:txBody>
      </p:sp>
    </p:spTree>
    <p:extLst>
      <p:ext uri="{BB962C8B-B14F-4D97-AF65-F5344CB8AC3E}">
        <p14:creationId xmlns:p14="http://schemas.microsoft.com/office/powerpoint/2010/main" val="52080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প্রতিটি শব্দের</a:t>
            </a:r>
            <a:r>
              <a:rPr lang="bn-BD" baseline="0" dirty="0" smtClean="0">
                <a:latin typeface="NikoshBAN" pitchFamily="2" charset="0"/>
                <a:cs typeface="NikoshBAN" pitchFamily="2" charset="0"/>
              </a:rPr>
              <a:t> অর্থ ছবিসহ উল্লেখ করা হয়েছে,এতে শিক্ষার্থীরা প্রথমে শব্দ এবং পরে ছবিসহ শব্দের অর্থ শিখবে ও বাক্য তৈরি করবে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9</a:t>
            </a:fld>
            <a:endParaRPr lang="en-US"/>
          </a:p>
        </p:txBody>
      </p:sp>
    </p:spTree>
    <p:extLst>
      <p:ext uri="{BB962C8B-B14F-4D97-AF65-F5344CB8AC3E}">
        <p14:creationId xmlns:p14="http://schemas.microsoft.com/office/powerpoint/2010/main" val="155576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প্রতিটি শব্দের</a:t>
            </a:r>
            <a:r>
              <a:rPr lang="bn-BD" baseline="0" dirty="0" smtClean="0">
                <a:latin typeface="NikoshBAN" pitchFamily="2" charset="0"/>
                <a:cs typeface="NikoshBAN" pitchFamily="2" charset="0"/>
              </a:rPr>
              <a:t> অর্থ ছবিসহ উল্লেখ করা হয়েছে,এতে শিক্ষার্থীরা প্রথমে শব্দ এবং পরে ছবিসহ শব্দের অর্থ শিখবে ও বাক্য তৈরি করবে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10</a:t>
            </a:fld>
            <a:endParaRPr lang="en-US"/>
          </a:p>
        </p:txBody>
      </p:sp>
    </p:spTree>
    <p:extLst>
      <p:ext uri="{BB962C8B-B14F-4D97-AF65-F5344CB8AC3E}">
        <p14:creationId xmlns:p14="http://schemas.microsoft.com/office/powerpoint/2010/main" val="155576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এককভাবে   প্রশ্ন করে </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11</a:t>
            </a:fld>
            <a:endParaRPr lang="en-US"/>
          </a:p>
        </p:txBody>
      </p:sp>
    </p:spTree>
    <p:extLst>
      <p:ext uri="{BB962C8B-B14F-4D97-AF65-F5344CB8AC3E}">
        <p14:creationId xmlns:p14="http://schemas.microsoft.com/office/powerpoint/2010/main" val="155576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বিংশ শতাব্দীর পূর্বের     বাঙালি নারীর    অবস্থান    সম্পর্কে শিক্ষক শ্রেণিতে বলবেন।  ,যাতে শিক্ষার্থীদের পাঠটি বোধগম্য সহজ হবে ।</a:t>
            </a:r>
            <a:endParaRPr lang="en-US" dirty="0" smtClean="0"/>
          </a:p>
          <a:p>
            <a:endParaRPr lang="en-US" dirty="0"/>
          </a:p>
        </p:txBody>
      </p:sp>
      <p:sp>
        <p:nvSpPr>
          <p:cNvPr id="4" name="Slide Number Placeholder 3"/>
          <p:cNvSpPr>
            <a:spLocks noGrp="1"/>
          </p:cNvSpPr>
          <p:nvPr>
            <p:ph type="sldNum" sz="quarter" idx="10"/>
          </p:nvPr>
        </p:nvSpPr>
        <p:spPr/>
        <p:txBody>
          <a:bodyPr/>
          <a:lstStyle/>
          <a:p>
            <a:fld id="{AAF64B07-B30E-4B54-95FA-AC86BBCA3CBE}" type="slidenum">
              <a:rPr lang="en-US" smtClean="0"/>
              <a:t>12</a:t>
            </a:fld>
            <a:endParaRPr lang="en-US"/>
          </a:p>
        </p:txBody>
      </p:sp>
    </p:spTree>
    <p:extLst>
      <p:ext uri="{BB962C8B-B14F-4D97-AF65-F5344CB8AC3E}">
        <p14:creationId xmlns:p14="http://schemas.microsoft.com/office/powerpoint/2010/main" val="277444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06-Aug-16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chemeClr val="bg1"/>
          </a:solid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gif"/><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487" y="911952"/>
            <a:ext cx="6484467" cy="707886"/>
          </a:xfrm>
          <a:prstGeom prst="rect">
            <a:avLst/>
          </a:prstGeom>
          <a:solidFill>
            <a:schemeClr val="accent5">
              <a:lumMod val="20000"/>
              <a:lumOff val="80000"/>
            </a:schemeClr>
          </a:solidFill>
          <a:ln>
            <a:solidFill>
              <a:srgbClr val="7030A0"/>
            </a:solidFill>
          </a:ln>
        </p:spPr>
        <p:txBody>
          <a:bodyPr wrap="none">
            <a:spAutoFit/>
          </a:bodyPr>
          <a:lstStyle/>
          <a:p>
            <a:r>
              <a:rPr lang="bn-BD" sz="4000" dirty="0">
                <a:latin typeface="NikoshBAN" pitchFamily="2" charset="0"/>
                <a:cs typeface="NikoshBAN" pitchFamily="2" charset="0"/>
              </a:rPr>
              <a:t>এই স্লাইডটি সম্মানিত শিক্ষকবৃন্দের </a:t>
            </a:r>
            <a:r>
              <a:rPr lang="bn-BD" sz="4000" dirty="0" smtClean="0">
                <a:latin typeface="NikoshBAN" pitchFamily="2" charset="0"/>
                <a:cs typeface="NikoshBAN" pitchFamily="2" charset="0"/>
              </a:rPr>
              <a:t>জন্য</a:t>
            </a:r>
            <a:endParaRPr lang="en-US" sz="4000" dirty="0"/>
          </a:p>
        </p:txBody>
      </p:sp>
      <p:sp>
        <p:nvSpPr>
          <p:cNvPr id="3" name="Oval 2"/>
          <p:cNvSpPr/>
          <p:nvPr/>
        </p:nvSpPr>
        <p:spPr>
          <a:xfrm>
            <a:off x="929631" y="1812244"/>
            <a:ext cx="7137779" cy="4027719"/>
          </a:xfrm>
          <a:prstGeom prst="ellipse">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পাঠটি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err="1" smtClean="0">
                <a:solidFill>
                  <a:schemeClr val="tx1"/>
                </a:solidFill>
                <a:latin typeface="NikoshBAN" panose="02000000000000000000" pitchFamily="2" charset="0"/>
                <a:cs typeface="NikoshBAN" panose="02000000000000000000" pitchFamily="2" charset="0"/>
              </a:rPr>
              <a:t>কক্ষে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প্রয়োজনীয়</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প্রতিটি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স্লাইডের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নিচে</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অর্থা</a:t>
            </a:r>
            <a:r>
              <a:rPr lang="en-US" sz="2800" dirty="0">
                <a:solidFill>
                  <a:schemeClr val="tx1"/>
                </a:solidFill>
                <a:latin typeface="NikoshBAN" panose="02000000000000000000" pitchFamily="2" charset="0"/>
                <a:cs typeface="NikoshBAN" panose="02000000000000000000" pitchFamily="2" charset="0"/>
              </a:rPr>
              <a:t>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err="1">
                <a:solidFill>
                  <a:schemeClr val="tx1"/>
                </a:solidFill>
                <a:latin typeface="NikoshBAN" panose="02000000000000000000" pitchFamily="2" charset="0"/>
                <a:cs typeface="NikoshBAN" panose="02000000000000000000" pitchFamily="2" charset="0"/>
              </a:rPr>
              <a:t>সংযোজন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err="1" smtClean="0">
                <a:solidFill>
                  <a:schemeClr val="tx1"/>
                </a:solidFill>
                <a:latin typeface="NikoshBAN" panose="02000000000000000000" pitchFamily="2" charset="0"/>
                <a:cs typeface="NikoshBAN" panose="02000000000000000000" pitchFamily="2" charset="0"/>
              </a:rPr>
              <a:t>পাঠটি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উল্লেখিত</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extLst>
      <p:ext uri="{BB962C8B-B14F-4D97-AF65-F5344CB8AC3E}">
        <p14:creationId xmlns:p14="http://schemas.microsoft.com/office/powerpoint/2010/main" val="1408900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394854" y="2209800"/>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বর্ণপরিচয়</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Pentagon 6"/>
          <p:cNvSpPr/>
          <p:nvPr/>
        </p:nvSpPr>
        <p:spPr>
          <a:xfrm>
            <a:off x="381000" y="5430982"/>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অগ্রদূত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Pentagon 7"/>
          <p:cNvSpPr/>
          <p:nvPr/>
        </p:nvSpPr>
        <p:spPr>
          <a:xfrm>
            <a:off x="399901" y="3823852"/>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বিংশ</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5410200" y="3633355"/>
            <a:ext cx="3352800" cy="1066800"/>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বিশ বা কুড়ি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5458691" y="5202382"/>
            <a:ext cx="3352800" cy="1066800"/>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পথপ্রদর্শক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Pentagon 10"/>
          <p:cNvSpPr/>
          <p:nvPr/>
        </p:nvSpPr>
        <p:spPr>
          <a:xfrm>
            <a:off x="387927" y="745330"/>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খন্ড</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ounded Rectangle 11"/>
          <p:cNvSpPr/>
          <p:nvPr/>
        </p:nvSpPr>
        <p:spPr>
          <a:xfrm>
            <a:off x="5458691" y="516730"/>
            <a:ext cx="3352800" cy="1066800"/>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ভাগ, অংশ</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5410200" y="2008909"/>
            <a:ext cx="3352800" cy="1239981"/>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বাংলাভাষা শেখা শুরু করার জন্য ঈশ্বরচন্দ্র বিদ্যাসাগরের লেখা একটি বই</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718" y="231194"/>
            <a:ext cx="2126516" cy="1404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2893718" y="3581400"/>
            <a:ext cx="2135482" cy="1444343"/>
          </a:xfrm>
          <a:prstGeom prst="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২০ শতাব্দী</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780" y="1739393"/>
            <a:ext cx="2121453" cy="1779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8780" y="5105400"/>
            <a:ext cx="2121453"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52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dissolv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4200" y="529771"/>
            <a:ext cx="2874818"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7" name="TextBox 6"/>
          <p:cNvSpPr txBox="1"/>
          <p:nvPr/>
        </p:nvSpPr>
        <p:spPr>
          <a:xfrm>
            <a:off x="1219199" y="5181600"/>
            <a:ext cx="6629401"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‘ভূসম্পত্তি, শোচনীয়, প্রবল, অনুপ্রেরণা, নারীবাদী’- শব্দগুলো দিয়ে একটি করে বাক্য তৈরি কর।</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600200"/>
            <a:ext cx="4419600" cy="3314700"/>
          </a:xfrm>
          <a:prstGeom prst="ellipse">
            <a:avLst/>
          </a:prstGeom>
          <a:ln>
            <a:noFill/>
          </a:ln>
          <a:effectLst>
            <a:softEdge rad="112500"/>
          </a:effectLst>
        </p:spPr>
      </p:pic>
    </p:spTree>
    <p:extLst>
      <p:ext uri="{BB962C8B-B14F-4D97-AF65-F5344CB8AC3E}">
        <p14:creationId xmlns:p14="http://schemas.microsoft.com/office/powerpoint/2010/main" val="223904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84" y="5257800"/>
            <a:ext cx="7151616" cy="1384995"/>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বিংশ শতাব্দীর পূর্বে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নারীদের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কোনো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আইনগত</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সামাজিক মর্যাদা ছিল না</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পতিদের চিতা</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তাদের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আত্মাহুতি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দিতে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হতো।</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84" y="505532"/>
            <a:ext cx="7151616" cy="4446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48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334000"/>
            <a:ext cx="7065818" cy="954107"/>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রামমোহন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সতীদাহ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প্রথার বিরোধিতা করেন এবং যুক্তি দেন যে নারীদের ‘পশ্চাৎপদতা’ ছিল সামাজিকীকরণের ফলাফল।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685800"/>
            <a:ext cx="3486232" cy="4156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708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953000"/>
            <a:ext cx="6989618" cy="1384995"/>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পন্ডিত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ঈশ্বরচন্দ্র বিদ্যাসাগর হিন্দু বিধবাদের মর্যাদাকে উন্নতকরণ এবং পুনর্বিবাহকে উৎসাহদান, নারীশিক্ষাকে সমর্থন ও পুরুষের বহুবিবাহ নিরোধ করতে তাঁর জীবনকে উৎসর্গ করেন।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173" y="408709"/>
            <a:ext cx="3657600" cy="4209690"/>
          </a:xfrm>
          <a:prstGeom prst="rect">
            <a:avLst/>
          </a:prstGeom>
          <a:ln w="38100">
            <a:solidFill>
              <a:srgbClr val="7030A0"/>
            </a:solidFill>
          </a:ln>
        </p:spPr>
      </p:pic>
    </p:spTree>
    <p:extLst>
      <p:ext uri="{BB962C8B-B14F-4D97-AF65-F5344CB8AC3E}">
        <p14:creationId xmlns:p14="http://schemas.microsoft.com/office/powerpoint/2010/main" val="18310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514110"/>
            <a:ext cx="6553200" cy="954107"/>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১৮২৯ সালে ব্রিটিশরা সতীদাহকে বেআইনী ঘোষণা করে এবং ১৮৫৬ সালে বিধবাদের পুনর্বিবাহ আইন পাস করে।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436419"/>
            <a:ext cx="7696200" cy="4821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18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257800"/>
            <a:ext cx="8153400" cy="1384995"/>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সম্ভ্রান্ত এক ভূস্বামীর মালিকের কন্যা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নও</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য়াব</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ফ</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জুন্নেসা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চৌধুরানী ১৮৭৩ সালে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কুমিল্লা</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প্রথম মুসলিম বালিকা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বিদ্যাল</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প্রতিষ্ঠা করেন। কিন্তু বিশ শতকের পূর্বে এ ধরনের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বিদ্যাল</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মুসলমান মে</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য়েরা</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যোগদান করে 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626" y="401782"/>
            <a:ext cx="3397773" cy="453632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29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8" y="4876800"/>
            <a:ext cx="8063345" cy="1569660"/>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উনিশ শতকের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শেষদিকে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বাংলার মুসলমানগণ তাদের কন্যাদের আদর্শ নারীসুলভ আচার-ব্যবহার সম্পর্কিত গ্রন্থাবলি পাঠের নির্দেশ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 ধরনের গ্রন্থাবলির অন্যতম ছিল উর্দু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ভাষা</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লিখিত আশরাফ আলী থানবীর বেহেশতী জেওর (১৯০৫)। ১৯২৫ সালে এর বাংলা অনুবাদ প্রকাশিত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501" y="533400"/>
            <a:ext cx="335659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90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247" y="5195455"/>
            <a:ext cx="6858000" cy="1384995"/>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নারীশিক্ষার অগ্রদূত হিসেবে বাঙালি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মুসলমান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বালিকাদের শিক্ষাগ্রহণের জন্য স্কুল প্রতিষ্ঠার আন্দোলন যিনি শুরু করেন তিনি হলেন </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রোকে</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সাখাও</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য়াৎ</a:t>
            </a:r>
            <a:r>
              <a:rPr lang="as-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হোসেন (১৮৮০-১৯৩২)।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924" y="594880"/>
            <a:ext cx="3035228" cy="428625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72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5306291"/>
            <a:ext cx="7620000" cy="830997"/>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১৯১১ সালে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কলকাতা</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 স্থানান্তরিত</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সাখাও</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 মেমোরি</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গার্লস স্কুল ছিল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ঙালি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মুসলমান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মহিলাদের জন্য প্রথম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বিদ্যাল</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endPar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8" y="457200"/>
            <a:ext cx="6553201" cy="450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73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09" y="762000"/>
            <a:ext cx="7464830" cy="5605108"/>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737" y="200891"/>
            <a:ext cx="2592203" cy="2085109"/>
          </a:xfrm>
          <a:prstGeom prst="ellipse">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720" y="4572000"/>
            <a:ext cx="2592203" cy="2085109"/>
          </a:xfrm>
          <a:prstGeom prst="ellipse">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572000"/>
            <a:ext cx="2592203" cy="2085109"/>
          </a:xfrm>
          <a:prstGeom prst="ellipse">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0890"/>
            <a:ext cx="2592203" cy="2085109"/>
          </a:xfrm>
          <a:prstGeom prst="ellipse">
            <a:avLst/>
          </a:prstGeom>
          <a:ln>
            <a:noFill/>
          </a:ln>
          <a:effectLst>
            <a:softEdge rad="112500"/>
          </a:effectLst>
        </p:spPr>
      </p:pic>
      <p:sp>
        <p:nvSpPr>
          <p:cNvPr id="11" name="Rectangle 10"/>
          <p:cNvSpPr/>
          <p:nvPr/>
        </p:nvSpPr>
        <p:spPr>
          <a:xfrm>
            <a:off x="2963443" y="228600"/>
            <a:ext cx="3020379" cy="964349"/>
          </a:xfrm>
          <a:prstGeom prst="rect">
            <a:avLst/>
          </a:prstGeom>
          <a:noFill/>
        </p:spPr>
        <p:txBody>
          <a:bodyPr wrap="none" lIns="91440" tIns="45720" rIns="91440" bIns="45720">
            <a:prstTxWarp prst="textPlain">
              <a:avLst/>
            </a:prstTxWarp>
            <a:spAutoFit/>
            <a:scene3d>
              <a:camera prst="perspectiveFront"/>
              <a:lightRig rig="threePt" dir="t"/>
            </a:scene3d>
            <a:sp3d extrusionH="57150">
              <a:bevelT w="38100" h="38100"/>
            </a:sp3d>
          </a:bodyPr>
          <a:lstStyle/>
          <a:p>
            <a:pPr algn="ctr"/>
            <a:r>
              <a:rPr lang="bn-IN" sz="9600" b="1" dirty="0" smtClean="0">
                <a:ln w="18000">
                  <a:solidFill>
                    <a:schemeClr val="accent3">
                      <a:lumMod val="50000"/>
                    </a:schemeClr>
                  </a:solidFill>
                  <a:prstDash val="solid"/>
                  <a:miter lim="800000"/>
                </a:ln>
                <a:solidFill>
                  <a:srgbClr val="FFC000"/>
                </a:solidFill>
                <a:effectLst>
                  <a:outerShdw blurRad="50800" dist="38100" dir="5400000" algn="t" rotWithShape="0">
                    <a:prstClr val="black">
                      <a:alpha val="40000"/>
                    </a:prstClr>
                  </a:outerShdw>
                </a:effectLst>
                <a:latin typeface="NikoshBAN" pitchFamily="2" charset="0"/>
                <a:cs typeface="NikoshBAN" pitchFamily="2" charset="0"/>
              </a:rPr>
              <a:t>স্বাগতম</a:t>
            </a:r>
            <a:endParaRPr lang="en-US" sz="9600" b="1" cap="none" spc="0" dirty="0">
              <a:ln w="18000">
                <a:solidFill>
                  <a:schemeClr val="accent3">
                    <a:lumMod val="50000"/>
                  </a:schemeClr>
                </a:solidFill>
                <a:prstDash val="solid"/>
                <a:miter lim="800000"/>
              </a:ln>
              <a:solidFill>
                <a:srgbClr val="FFC00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135" y="0"/>
            <a:ext cx="4620491" cy="70866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4544135" cy="7086601"/>
          </a:xfrm>
          <a:prstGeom prst="rect">
            <a:avLst/>
          </a:prstGeom>
        </p:spPr>
      </p:pic>
    </p:spTree>
    <p:extLst>
      <p:ext uri="{BB962C8B-B14F-4D97-AF65-F5344CB8AC3E}">
        <p14:creationId xmlns:p14="http://schemas.microsoft.com/office/powerpoint/2010/main" val="31614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14"/>
                                        </p:tgtEl>
                                        <p:attrNameLst>
                                          <p:attrName>ppt_x</p:attrName>
                                        </p:attrNameLst>
                                      </p:cBhvr>
                                      <p:tavLst>
                                        <p:tav tm="0">
                                          <p:val>
                                            <p:strVal val="ppt_x"/>
                                          </p:val>
                                        </p:tav>
                                        <p:tav tm="100000">
                                          <p:val>
                                            <p:strVal val="0-ppt_w/2"/>
                                          </p:val>
                                        </p:tav>
                                      </p:tavLst>
                                    </p:anim>
                                    <p:anim calcmode="lin" valueType="num">
                                      <p:cBhvr additive="base">
                                        <p:cTn id="7" dur="5500"/>
                                        <p:tgtEl>
                                          <p:spTgt spid="14"/>
                                        </p:tgtEl>
                                        <p:attrNameLst>
                                          <p:attrName>ppt_y</p:attrName>
                                        </p:attrNameLst>
                                      </p:cBhvr>
                                      <p:tavLst>
                                        <p:tav tm="0">
                                          <p:val>
                                            <p:strVal val="ppt_y"/>
                                          </p:val>
                                        </p:tav>
                                        <p:tav tm="100000">
                                          <p:val>
                                            <p:strVal val="ppt_y"/>
                                          </p:val>
                                        </p:tav>
                                      </p:tavLst>
                                    </p:anim>
                                    <p:set>
                                      <p:cBhvr>
                                        <p:cTn id="8" dur="1" fill="hold">
                                          <p:stCondLst>
                                            <p:cond delay="5499"/>
                                          </p:stCondLst>
                                        </p:cTn>
                                        <p:tgtEl>
                                          <p:spTgt spid="1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500"/>
                                        <p:tgtEl>
                                          <p:spTgt spid="13"/>
                                        </p:tgtEl>
                                        <p:attrNameLst>
                                          <p:attrName>ppt_x</p:attrName>
                                        </p:attrNameLst>
                                      </p:cBhvr>
                                      <p:tavLst>
                                        <p:tav tm="0">
                                          <p:val>
                                            <p:strVal val="ppt_x"/>
                                          </p:val>
                                        </p:tav>
                                        <p:tav tm="100000">
                                          <p:val>
                                            <p:strVal val="1+ppt_w/2"/>
                                          </p:val>
                                        </p:tav>
                                      </p:tavLst>
                                    </p:anim>
                                    <p:anim calcmode="lin" valueType="num">
                                      <p:cBhvr additive="base">
                                        <p:cTn id="11" dur="5500"/>
                                        <p:tgtEl>
                                          <p:spTgt spid="13"/>
                                        </p:tgtEl>
                                        <p:attrNameLst>
                                          <p:attrName>ppt_y</p:attrName>
                                        </p:attrNameLst>
                                      </p:cBhvr>
                                      <p:tavLst>
                                        <p:tav tm="0">
                                          <p:val>
                                            <p:strVal val="ppt_y"/>
                                          </p:val>
                                        </p:tav>
                                        <p:tav tm="100000">
                                          <p:val>
                                            <p:strVal val="ppt_y"/>
                                          </p:val>
                                        </p:tav>
                                      </p:tavLst>
                                    </p:anim>
                                    <p:set>
                                      <p:cBhvr>
                                        <p:cTn id="12" dur="1" fill="hold">
                                          <p:stCondLst>
                                            <p:cond delay="5499"/>
                                          </p:stCondLst>
                                        </p:cTn>
                                        <p:tgtEl>
                                          <p:spTgt spid="13"/>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11"/>
                                        </p:tgtEl>
                                        <p:attrNameLst>
                                          <p:attrName>ppt_y</p:attrName>
                                        </p:attrNameLst>
                                      </p:cBhvr>
                                      <p:tavLst>
                                        <p:tav tm="0">
                                          <p:val>
                                            <p:strVal val="#ppt_y"/>
                                          </p:val>
                                        </p:tav>
                                        <p:tav tm="100000">
                                          <p:val>
                                            <p:strVal val="#ppt_y"/>
                                          </p:val>
                                        </p:tav>
                                      </p:tavLst>
                                    </p:anim>
                                    <p:anim calcmode="lin" valueType="num">
                                      <p:cBhvr>
                                        <p:cTn id="17"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29771"/>
            <a:ext cx="22098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জোড়ায় কাজ</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18" y="1447800"/>
            <a:ext cx="5818910" cy="3712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478973" y="5334000"/>
            <a:ext cx="60960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‘রোকেয়া সাখাওয়াত হোসেন নারীশিক্ষার অগ্রদূত’- এই বিষয়ে   পাঁচটি বাক্য জোড়ায় আলোচনা করে লেখ ।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57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105400"/>
            <a:ext cx="7162800" cy="1569660"/>
          </a:xfrm>
          <a:prstGeom prst="rect">
            <a:avLst/>
          </a:prstGeom>
          <a:ln>
            <a:solidFill>
              <a:srgbClr val="7030A0"/>
            </a:solidFill>
          </a:ln>
        </p:spPr>
        <p:txBody>
          <a:bodyPr wrap="square">
            <a:spAutoFit/>
            <a:scene3d>
              <a:camera prst="perspectiveFront"/>
              <a:lightRig rig="threePt" dir="t"/>
            </a:scene3d>
            <a:sp3d extrusionH="57150">
              <a:bevelT w="38100" h="38100"/>
            </a:sp3d>
          </a:bodyPr>
          <a:lstStyle/>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বেগম রোকেয়া ‘আঞ্জুমানে খাওফাতিনে ইসলাম’ নামে একটি মহিলা  সংগঠন প্রতিষ্ঠা করেন</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সংগঠনটির লক্ষ্য ছিল দুঃস্থ নারীদের স্বাবলম্বী করে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গড়ে তোলা</a:t>
            </a:r>
            <a:r>
              <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এবং পাশাপাশি শিক্ষাদান করা </a:t>
            </a:r>
            <a:endPar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endPar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436419"/>
            <a:ext cx="3733800" cy="449580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01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0"/>
            <a:ext cx="8229600" cy="954107"/>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বিংশ শতাব্দীর সূচনায় রোকেয়া ‘নিজের </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রচনায় মুক্তির দিক নির্দেশনা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দিয়ে’ এবং  ‘মেয়েদের </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জন্য স্কুল স্থাপন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 নারীদের মুক্তির পথ দেখেছিলেন।</a:t>
            </a:r>
            <a:endParaRPr lang="as-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11727"/>
            <a:ext cx="3962400" cy="4800600"/>
          </a:xfrm>
          <a:prstGeom prst="rect">
            <a:avLst/>
          </a:prstGeom>
        </p:spPr>
      </p:pic>
    </p:spTree>
    <p:extLst>
      <p:ext uri="{BB962C8B-B14F-4D97-AF65-F5344CB8AC3E}">
        <p14:creationId xmlns:p14="http://schemas.microsoft.com/office/powerpoint/2010/main" val="2426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925" y="5029200"/>
            <a:ext cx="7564582" cy="1200329"/>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পর্দা ও অবগুণ্ঠনের ক্ষতিকারক প্রভাব সম্পর্কেও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রোকে</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তাঁর বিভিন্ন </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রচনা</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য়</a:t>
            </a:r>
            <a:r>
              <a:rPr lang="as-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as-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আলোচনা করেন। এগুলোর মধ্যে উল্লেখযোগ্য হলো ১৯২৯ সালে ধারাবাহিকভাবে প্রকাশিত ভীতিকর ও কৌতুকপূর্ণ রচনাসংকলন অবরোধবাসিনী।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957" y="533401"/>
            <a:ext cx="2902519" cy="4157662"/>
          </a:xfrm>
          <a:prstGeom prst="rect">
            <a:avLst/>
          </a:prstGeom>
          <a:ln w="76200">
            <a:solidFill>
              <a:schemeClr val="accent2">
                <a:lumMod val="50000"/>
              </a:schemeClr>
            </a:solidFill>
          </a:ln>
        </p:spPr>
      </p:pic>
    </p:spTree>
    <p:extLst>
      <p:ext uri="{BB962C8B-B14F-4D97-AF65-F5344CB8AC3E}">
        <p14:creationId xmlns:p14="http://schemas.microsoft.com/office/powerpoint/2010/main" val="41712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2382" y="381000"/>
            <a:ext cx="6145610" cy="523220"/>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রোকেয়া সাখাওয়াত হোসেন প্রকাশিত উল্লেখযোগ্য বই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27141"/>
            <a:ext cx="1846290" cy="2338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99" y="3793236"/>
            <a:ext cx="1744621" cy="217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295400"/>
            <a:ext cx="1744620" cy="2238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7638" y="3820945"/>
            <a:ext cx="1744621" cy="217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7638" y="1302327"/>
            <a:ext cx="1789121" cy="2252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90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2" y="685801"/>
            <a:ext cx="635000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715000"/>
            <a:ext cx="7848600" cy="523220"/>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বেগম রোকেয়া সাখাওয়াত হোসেন ছিলেন নারী শিক্ষায় উৎসর্গিত প্রাণ।</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995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09315"/>
            <a:ext cx="7772400" cy="497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90750" y="5652655"/>
            <a:ext cx="47625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রোকেয়া সাখাওয়াত হোসেন ১৯৩২ সালের ৯ই ডিসেম্বর কলকাতায় মৃত্যুবরণ করেন।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9905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1128" y="5195451"/>
            <a:ext cx="5209309"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বিংশ শতাব্দীর পূর্বের নারীদের অবস্থান সম্পর্কে দলে আলোচনা করে উপস্থাপন কর।</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3352800" y="401782"/>
            <a:ext cx="21336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দল</a:t>
            </a:r>
            <a:r>
              <a:rPr lang="bn-IN"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গত</a:t>
            </a: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কাজ</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745" y="1406237"/>
            <a:ext cx="4923692" cy="3429000"/>
          </a:xfrm>
          <a:prstGeom prst="ellipse">
            <a:avLst/>
          </a:prstGeom>
          <a:ln>
            <a:noFill/>
          </a:ln>
          <a:effectLst>
            <a:softEdge rad="112500"/>
          </a:effectLst>
        </p:spPr>
      </p:pic>
    </p:spTree>
    <p:extLst>
      <p:ext uri="{BB962C8B-B14F-4D97-AF65-F5344CB8AC3E}">
        <p14:creationId xmlns:p14="http://schemas.microsoft.com/office/powerpoint/2010/main" val="21205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81000"/>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8" name="Rectangle 7"/>
          <p:cNvSpPr/>
          <p:nvPr/>
        </p:nvSpPr>
        <p:spPr>
          <a:xfrm>
            <a:off x="523009" y="16002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মুসলিম নারী জাগরণের অগ্রদূত কে?</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491837" y="25908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সুফিয়া কামাল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4682837" y="25908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তারামন বিবি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491837" y="3200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বেগম রোকেয়া</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4682837" y="3200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মাদার তেরেসা</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6220691" y="763304"/>
            <a:ext cx="2292928" cy="47928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Oval 13"/>
          <p:cNvSpPr/>
          <p:nvPr/>
        </p:nvSpPr>
        <p:spPr>
          <a:xfrm>
            <a:off x="491837" y="3200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255" y="3913909"/>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১৯১১ সালে সাখাওয়াত মেমোরিয়াল গার্লস স্কুলে ছাত্রী ছিল-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547255" y="48768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ছয়জন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4738255" y="48768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আটজন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ectangle 18"/>
          <p:cNvSpPr/>
          <p:nvPr/>
        </p:nvSpPr>
        <p:spPr>
          <a:xfrm>
            <a:off x="547255" y="5486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এগারজন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0" name="Rectangle 19"/>
          <p:cNvSpPr/>
          <p:nvPr/>
        </p:nvSpPr>
        <p:spPr>
          <a:xfrm>
            <a:off x="4738255" y="5493327"/>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বারজন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Oval 20"/>
          <p:cNvSpPr/>
          <p:nvPr/>
        </p:nvSpPr>
        <p:spPr>
          <a:xfrm>
            <a:off x="4771160" y="48768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341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nextCondLst>
                <p:cond evt="onClick" delay="0">
                  <p:tgtEl>
                    <p:spTgt spid="13"/>
                  </p:tgtEl>
                </p:cond>
              </p:nextCondLst>
            </p:seq>
          </p:childTnLst>
        </p:cTn>
      </p:par>
    </p:tnLst>
    <p:bldLst>
      <p:bldP spid="14"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81000"/>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3" name="Rounded Rectangle 2"/>
          <p:cNvSpPr/>
          <p:nvPr/>
        </p:nvSpPr>
        <p:spPr>
          <a:xfrm>
            <a:off x="6191194" y="495300"/>
            <a:ext cx="2292928" cy="479286"/>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495300" y="12192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উনিশ শতকে মুসলিম সমাজে নারীর অবস্থান ছিল-</a:t>
            </a:r>
            <a:r>
              <a:rPr lang="en-US"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488373" y="1957848"/>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খুবই শোচনীয়</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481446" y="2491248"/>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স্বাবলম্বী</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488373" y="3024648"/>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পরাধীন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495300" y="3558048"/>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495300" y="4167648"/>
            <a:ext cx="18703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4423064" y="4181503"/>
            <a:ext cx="20054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2441864" y="4181503"/>
            <a:ext cx="19292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6480464" y="4167648"/>
            <a:ext cx="209203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Oval 12"/>
          <p:cNvSpPr/>
          <p:nvPr/>
        </p:nvSpPr>
        <p:spPr>
          <a:xfrm>
            <a:off x="2500746" y="4167648"/>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5300" y="4793226"/>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রোকেয়া রচিত ‘পদ্মরাগ’ কত সালে প্রকাশিত হয়?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7" name="Rectangle 26"/>
          <p:cNvSpPr/>
          <p:nvPr/>
        </p:nvSpPr>
        <p:spPr>
          <a:xfrm>
            <a:off x="495300" y="5479026"/>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১৯২৩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8" name="Rectangle 27"/>
          <p:cNvSpPr/>
          <p:nvPr/>
        </p:nvSpPr>
        <p:spPr>
          <a:xfrm>
            <a:off x="4686300" y="5479026"/>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১৯২৪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Rectangle 28"/>
          <p:cNvSpPr/>
          <p:nvPr/>
        </p:nvSpPr>
        <p:spPr>
          <a:xfrm>
            <a:off x="495300" y="6088626"/>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১৯৩২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0" name="Rectangle 29"/>
          <p:cNvSpPr/>
          <p:nvPr/>
        </p:nvSpPr>
        <p:spPr>
          <a:xfrm>
            <a:off x="4686300" y="6088626"/>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১৯৪৭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1" name="Oval 30"/>
          <p:cNvSpPr/>
          <p:nvPr/>
        </p:nvSpPr>
        <p:spPr>
          <a:xfrm>
            <a:off x="4703618" y="5479026"/>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991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childTnLst>
              </p:cTn>
              <p:nextCondLst>
                <p:cond evt="onClick" delay="0">
                  <p:tgtEl>
                    <p:spTgt spid="3"/>
                  </p:tgtEl>
                </p:cond>
              </p:nextCondLst>
            </p:seq>
          </p:childTnLst>
        </p:cTn>
      </p:par>
    </p:tnLst>
    <p:bldLst>
      <p:bldP spid="13"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slim Balika Logo.jpg"/>
          <p:cNvPicPr>
            <a:picLocks noChangeAspect="1"/>
          </p:cNvPicPr>
          <p:nvPr/>
        </p:nvPicPr>
        <p:blipFill>
          <a:blip r:embed="rId2"/>
          <a:stretch>
            <a:fillRect/>
          </a:stretch>
        </p:blipFill>
        <p:spPr>
          <a:xfrm>
            <a:off x="3944071" y="1271154"/>
            <a:ext cx="1255857" cy="15863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541" y="426894"/>
            <a:ext cx="1670165" cy="208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ound Diagonal Corner Rectangle 3"/>
          <p:cNvSpPr/>
          <p:nvPr/>
        </p:nvSpPr>
        <p:spPr>
          <a:xfrm>
            <a:off x="4454236" y="2895600"/>
            <a:ext cx="4384964" cy="19812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4237" y="3099322"/>
            <a:ext cx="4384963"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শ্রেণি</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 </a:t>
            </a:r>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সপ্তম</a:t>
            </a:r>
            <a:endPar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বিষয়</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বাংলা</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১ম</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পত্র</a:t>
            </a:r>
          </a:p>
          <a:p>
            <a:pPr algn="just"/>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গদ্য    </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রোকেয়া সাখাওয়াত হোসেন (পাঠ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২</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a:t>
            </a:r>
            <a:endPar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সময়</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৫০ মিনিট।</a:t>
            </a:r>
            <a:endParaRPr lang="en-US" sz="24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ound Diagonal Corner Rectangle 5"/>
          <p:cNvSpPr/>
          <p:nvPr/>
        </p:nvSpPr>
        <p:spPr>
          <a:xfrm>
            <a:off x="304800" y="2895600"/>
            <a:ext cx="3962400" cy="19812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0004" y="254168"/>
            <a:ext cx="1908464" cy="830997"/>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8" name="TextBox 7"/>
          <p:cNvSpPr txBox="1"/>
          <p:nvPr/>
        </p:nvSpPr>
        <p:spPr>
          <a:xfrm>
            <a:off x="732971" y="5181597"/>
            <a:ext cx="7649029"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মুসলিম বালিকা উচ্চ বিদ্যালয় ও কলেজ,</a:t>
            </a:r>
            <a:r>
              <a:rPr lang="en-US"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ময়মনসিংহ।</a:t>
            </a:r>
          </a:p>
        </p:txBody>
      </p:sp>
      <p:sp>
        <p:nvSpPr>
          <p:cNvPr id="9" name="TextBox 8"/>
          <p:cNvSpPr txBox="1"/>
          <p:nvPr/>
        </p:nvSpPr>
        <p:spPr>
          <a:xfrm>
            <a:off x="387233" y="3101370"/>
            <a:ext cx="2918835"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আনোয়ারা খাতুন</a:t>
            </a: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সহকারী শিক্ষক</a:t>
            </a:r>
          </a:p>
          <a:p>
            <a:pPr algn="just"/>
            <a:r>
              <a:rPr lang="en-US" sz="24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a</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nwarakhatun</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Miriam" pitchFamily="34" charset="-79"/>
                <a:cs typeface="Miriam" pitchFamily="34" charset="-79"/>
              </a:rPr>
              <a:t>70</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@gmail.com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61530"/>
            <a:ext cx="1896322" cy="2187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60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484589"/>
            <a:ext cx="7442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‘বাঙালি মুসলিম সমাজে রোকেয়া সাখাওয়াত হোসেনের ভূমিকা’-     বিষয়ে পনেরো লাইনের একটি অনুচ্ছেদ লিখে আনবে। </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05790"/>
            <a:ext cx="51816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429000" y="346364"/>
            <a:ext cx="2133601"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spTree>
    <p:extLst>
      <p:ext uri="{BB962C8B-B14F-4D97-AF65-F5344CB8AC3E}">
        <p14:creationId xmlns:p14="http://schemas.microsoft.com/office/powerpoint/2010/main" val="13449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19" y="228600"/>
            <a:ext cx="8145162" cy="6400800"/>
          </a:xfrm>
          <a:prstGeom prst="ellipse">
            <a:avLst/>
          </a:prstGeom>
          <a:ln>
            <a:noFill/>
          </a:ln>
          <a:effectLst>
            <a:softEdge rad="112500"/>
          </a:effectLst>
        </p:spPr>
      </p:pic>
      <p:sp>
        <p:nvSpPr>
          <p:cNvPr id="3" name="Rectangle 2"/>
          <p:cNvSpPr/>
          <p:nvPr/>
        </p:nvSpPr>
        <p:spPr>
          <a:xfrm>
            <a:off x="1066801" y="4114800"/>
            <a:ext cx="6934200" cy="644236"/>
          </a:xfrm>
          <a:prstGeom prst="rect">
            <a:avLst/>
          </a:prstGeom>
          <a:solidFill>
            <a:schemeClr val="tx1">
              <a:lumMod val="65000"/>
              <a:lumOff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38100" h="38100" prst="angle"/>
            </a:sp3d>
          </a:bodyPr>
          <a:lstStyle/>
          <a:p>
            <a:pPr algn="ctr"/>
            <a:r>
              <a:rPr lang="bn-BD" sz="4000" dirty="0" smtClean="0">
                <a:ln>
                  <a:solidFill>
                    <a:srgbClr val="FFC000"/>
                  </a:solidFill>
                </a:ln>
                <a:solidFill>
                  <a:srgbClr val="FFC000"/>
                </a:solidFill>
                <a:effectLst>
                  <a:outerShdw blurRad="50800" dist="38100" dir="5400000" algn="t" rotWithShape="0">
                    <a:prstClr val="black">
                      <a:alpha val="40000"/>
                    </a:prstClr>
                  </a:outerShdw>
                </a:effectLst>
                <a:latin typeface="NikoshBAN" pitchFamily="2" charset="0"/>
                <a:cs typeface="NikoshBAN" pitchFamily="2" charset="0"/>
              </a:rPr>
              <a:t>সবাইকে অনেক অনেক ধন্যবাদ</a:t>
            </a:r>
            <a:endParaRPr lang="en-US" sz="4000" dirty="0">
              <a:ln>
                <a:solidFill>
                  <a:srgbClr val="FFC000"/>
                </a:solidFill>
              </a:ln>
              <a:solidFill>
                <a:srgbClr val="FFC00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068" y="5309755"/>
            <a:ext cx="2039642" cy="1447800"/>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0" y="214745"/>
            <a:ext cx="2039642" cy="1447800"/>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796" y="187036"/>
            <a:ext cx="2039642" cy="1447800"/>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5" y="5334000"/>
            <a:ext cx="2039642" cy="1447800"/>
          </a:xfrm>
          <a:prstGeom prst="ellipse">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135" y="0"/>
            <a:ext cx="4620491" cy="7086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4544135" cy="7086601"/>
          </a:xfrm>
          <a:prstGeom prst="rect">
            <a:avLst/>
          </a:prstGeom>
        </p:spPr>
      </p:pic>
    </p:spTree>
    <p:extLst>
      <p:ext uri="{BB962C8B-B14F-4D97-AF65-F5344CB8AC3E}">
        <p14:creationId xmlns:p14="http://schemas.microsoft.com/office/powerpoint/2010/main" val="4472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9"/>
                                        </p:tgtEl>
                                        <p:attrNameLst>
                                          <p:attrName>ppt_x</p:attrName>
                                        </p:attrNameLst>
                                      </p:cBhvr>
                                      <p:tavLst>
                                        <p:tav tm="0">
                                          <p:val>
                                            <p:strVal val="ppt_x"/>
                                          </p:val>
                                        </p:tav>
                                        <p:tav tm="100000">
                                          <p:val>
                                            <p:strVal val="0-ppt_w/2"/>
                                          </p:val>
                                        </p:tav>
                                      </p:tavLst>
                                    </p:anim>
                                    <p:anim calcmode="lin" valueType="num">
                                      <p:cBhvr additive="base">
                                        <p:cTn id="7" dur="5500"/>
                                        <p:tgtEl>
                                          <p:spTgt spid="9"/>
                                        </p:tgtEl>
                                        <p:attrNameLst>
                                          <p:attrName>ppt_y</p:attrName>
                                        </p:attrNameLst>
                                      </p:cBhvr>
                                      <p:tavLst>
                                        <p:tav tm="0">
                                          <p:val>
                                            <p:strVal val="ppt_y"/>
                                          </p:val>
                                        </p:tav>
                                        <p:tav tm="100000">
                                          <p:val>
                                            <p:strVal val="ppt_y"/>
                                          </p:val>
                                        </p:tav>
                                      </p:tavLst>
                                    </p:anim>
                                    <p:set>
                                      <p:cBhvr>
                                        <p:cTn id="8" dur="1" fill="hold">
                                          <p:stCondLst>
                                            <p:cond delay="5499"/>
                                          </p:stCondLst>
                                        </p:cTn>
                                        <p:tgtEl>
                                          <p:spTgt spid="9"/>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500"/>
                                        <p:tgtEl>
                                          <p:spTgt spid="8"/>
                                        </p:tgtEl>
                                        <p:attrNameLst>
                                          <p:attrName>ppt_x</p:attrName>
                                        </p:attrNameLst>
                                      </p:cBhvr>
                                      <p:tavLst>
                                        <p:tav tm="0">
                                          <p:val>
                                            <p:strVal val="ppt_x"/>
                                          </p:val>
                                        </p:tav>
                                        <p:tav tm="100000">
                                          <p:val>
                                            <p:strVal val="1+ppt_w/2"/>
                                          </p:val>
                                        </p:tav>
                                      </p:tavLst>
                                    </p:anim>
                                    <p:anim calcmode="lin" valueType="num">
                                      <p:cBhvr additive="base">
                                        <p:cTn id="11" dur="5500"/>
                                        <p:tgtEl>
                                          <p:spTgt spid="8"/>
                                        </p:tgtEl>
                                        <p:attrNameLst>
                                          <p:attrName>ppt_y</p:attrName>
                                        </p:attrNameLst>
                                      </p:cBhvr>
                                      <p:tavLst>
                                        <p:tav tm="0">
                                          <p:val>
                                            <p:strVal val="ppt_y"/>
                                          </p:val>
                                        </p:tav>
                                        <p:tav tm="100000">
                                          <p:val>
                                            <p:strVal val="ppt_y"/>
                                          </p:val>
                                        </p:tav>
                                      </p:tavLst>
                                    </p:anim>
                                    <p:set>
                                      <p:cBhvr>
                                        <p:cTn id="12" dur="1" fill="hold">
                                          <p:stCondLst>
                                            <p:cond delay="5499"/>
                                          </p:stCondLst>
                                        </p:cTn>
                                        <p:tgtEl>
                                          <p:spTgt spid="8"/>
                                        </p:tgtEl>
                                        <p:attrNameLst>
                                          <p:attrName>style.visibility</p:attrName>
                                        </p:attrNameLst>
                                      </p:cBhvr>
                                      <p:to>
                                        <p:strVal val="hidden"/>
                                      </p:to>
                                    </p:set>
                                  </p:childTnLst>
                                </p:cTn>
                              </p:par>
                              <p:par>
                                <p:cTn id="13" presetID="41" presetClass="entr" presetSubtype="0" repeatCount="2000" fill="hold" nodeType="with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2860675" y="955675"/>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11" name="TextBox 6"/>
          <p:cNvSpPr txBox="1"/>
          <p:nvPr/>
        </p:nvSpPr>
        <p:spPr bwMode="auto">
          <a:xfrm>
            <a:off x="609600" y="2479675"/>
            <a:ext cx="7924800" cy="523875"/>
          </a:xfrm>
          <a:prstGeom prst="rect">
            <a:avLst/>
          </a:prstGeom>
          <a:solidFill>
            <a:schemeClr val="accent3">
              <a:lumMod val="60000"/>
              <a:lumOff val="4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22"/>
          <p:cNvSpPr txBox="1">
            <a:spLocks noChangeArrowheads="1"/>
          </p:cNvSpPr>
          <p:nvPr/>
        </p:nvSpPr>
        <p:spPr bwMode="auto">
          <a:xfrm>
            <a:off x="609600" y="3470588"/>
            <a:ext cx="7924800" cy="2431737"/>
          </a:xfrm>
          <a:prstGeom prst="rect">
            <a:avLst/>
          </a:prstGeom>
          <a:solidFill>
            <a:schemeClr val="accent5">
              <a:lumMod val="20000"/>
              <a:lumOff val="80000"/>
            </a:schemeClr>
          </a:solidFill>
          <a:ln>
            <a:solidFill>
              <a:schemeClr val="accent6">
                <a:lumMod val="50000"/>
              </a:schemeClr>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গী</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রী</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756771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13363" y="381000"/>
            <a:ext cx="3264065" cy="646331"/>
          </a:xfrm>
          <a:prstGeom prst="rect">
            <a:avLst/>
          </a:prstGeom>
          <a:solidFill>
            <a:schemeClr val="accent3">
              <a:lumMod val="40000"/>
              <a:lumOff val="60000"/>
            </a:schemeClr>
          </a:solidFill>
          <a:ln>
            <a:solidFill>
              <a:schemeClr val="accent2">
                <a:lumMod val="75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ছবিটি দেখে চিন্তা কর</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544" y="1198417"/>
            <a:ext cx="3610429" cy="4121727"/>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013363" y="381000"/>
            <a:ext cx="3264065" cy="646331"/>
          </a:xfrm>
          <a:prstGeom prst="rect">
            <a:avLst/>
          </a:prstGeom>
          <a:solidFill>
            <a:schemeClr val="accent3">
              <a:lumMod val="40000"/>
              <a:lumOff val="60000"/>
            </a:schemeClr>
          </a:solidFill>
          <a:ln>
            <a:solidFill>
              <a:schemeClr val="accent2">
                <a:lumMod val="75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তিনি কে?</a:t>
            </a:r>
          </a:p>
        </p:txBody>
      </p:sp>
      <p:sp>
        <p:nvSpPr>
          <p:cNvPr id="11" name="TextBox 10"/>
          <p:cNvSpPr txBox="1"/>
          <p:nvPr/>
        </p:nvSpPr>
        <p:spPr>
          <a:xfrm>
            <a:off x="1821990" y="5486400"/>
            <a:ext cx="564681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অজ্ঞানতার অন্ধকার থেকে বাঙালি মুসলিম নারীকে আলোয় ভরা ভূবনের সন্ধানদাত্রী।</a:t>
            </a:r>
          </a:p>
        </p:txBody>
      </p:sp>
    </p:spTree>
    <p:extLst>
      <p:ext uri="{BB962C8B-B14F-4D97-AF65-F5344CB8AC3E}">
        <p14:creationId xmlns:p14="http://schemas.microsoft.com/office/powerpoint/2010/main" val="29347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362200"/>
            <a:ext cx="3244610" cy="4098908"/>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286000" y="304800"/>
            <a:ext cx="4318960"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রোকেয়া সাখাওয়াত হোসেন</a:t>
            </a:r>
            <a:endPar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Rectangle 7"/>
          <p:cNvSpPr/>
          <p:nvPr/>
        </p:nvSpPr>
        <p:spPr>
          <a:xfrm>
            <a:off x="990600" y="0"/>
            <a:ext cx="5410200" cy="2123658"/>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bn-BD"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endParaRPr>
          </a:p>
          <a:p>
            <a:pPr algn="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NikoshBAN" pitchFamily="2" charset="0"/>
                <a:cs typeface="NikoshBAN" pitchFamily="2" charset="0"/>
              </a:rPr>
              <a:t>দ্বিতীয়</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অংশ</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a:t>
            </a:r>
          </a:p>
          <a:p>
            <a:pPr algn="ctr"/>
            <a:endParaRPr lang="en-US"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endParaRPr>
          </a:p>
          <a:p>
            <a:pPr algn="just"/>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			   </a:t>
            </a:r>
            <a:r>
              <a:rPr lang="en-US" sz="3200" b="1" cap="all" dirty="0" err="1" smtClean="0">
                <a:ln w="0"/>
                <a:solidFill>
                  <a:srgbClr val="002060"/>
                </a:solidFill>
                <a:latin typeface="NikoshBAN" pitchFamily="2" charset="0"/>
                <a:cs typeface="NikoshBAN" pitchFamily="2" charset="0"/>
              </a:rPr>
              <a:t>সেলিনা</a:t>
            </a:r>
            <a:r>
              <a:rPr lang="en-US" sz="3200" b="1" cap="all" dirty="0" smtClean="0">
                <a:ln w="0"/>
                <a:solidFill>
                  <a:srgbClr val="002060"/>
                </a:solidFill>
                <a:latin typeface="NikoshBAN" pitchFamily="2" charset="0"/>
                <a:cs typeface="NikoshBAN" pitchFamily="2" charset="0"/>
              </a:rPr>
              <a:t> </a:t>
            </a:r>
            <a:r>
              <a:rPr lang="en-US" sz="3200" b="1" cap="all" dirty="0" err="1" smtClean="0">
                <a:ln w="0"/>
                <a:solidFill>
                  <a:srgbClr val="002060"/>
                </a:solidFill>
                <a:latin typeface="NikoshBAN" pitchFamily="2" charset="0"/>
                <a:cs typeface="NikoshBAN" pitchFamily="2" charset="0"/>
              </a:rPr>
              <a:t>হোসেন</a:t>
            </a:r>
            <a:endParaRPr lang="en-US" sz="3200" b="1" cap="all" dirty="0">
              <a:ln w="0"/>
              <a:solidFill>
                <a:srgbClr val="002060"/>
              </a:solidFill>
              <a:effectLst/>
              <a:latin typeface="NikoshBAN" pitchFamily="2" charset="0"/>
              <a:cs typeface="NikoshBAN" pitchFamily="2" charset="0"/>
            </a:endParaRPr>
          </a:p>
        </p:txBody>
      </p:sp>
    </p:spTree>
    <p:extLst>
      <p:ext uri="{BB962C8B-B14F-4D97-AF65-F5344CB8AC3E}">
        <p14:creationId xmlns:p14="http://schemas.microsoft.com/office/powerpoint/2010/main" val="29622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61293"/>
            <a:ext cx="18288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660996" y="1030734"/>
            <a:ext cx="60452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এই</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পাঠ</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শেষে</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শিক্ষার্থীরা....</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695632" y="51054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বিংশ শতাব্দীর সূচনায় বাঙালি মুসলিম সমাজে রোকেয়া সাখাওয়াত হোসেনের ভূমিকা বিশ্লেষণ করতে পারবে। </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698500" y="3873537"/>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বিংশ শতাব্দীর পূর্বের নারীদের অবস্থান ব্যাখ্যা করতে পারবে। </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698500" y="1752025"/>
            <a:ext cx="79248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নতুন শব্দ</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গুলোর</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অর্থ জেনে বাক্যে প্রয়োগ করতে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698500" y="26670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নির্বাচিত</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অংশটুকু</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১৯০৯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সালে</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মৃত্যুবরণ</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করেন</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শুদ্ধ</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উ</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চ্চারণে পড়তে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878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11"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426892"/>
            <a:ext cx="2057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আদর্শ পাঠ</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656512"/>
            <a:ext cx="6019800" cy="4514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442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77511"/>
            <a:ext cx="2209800" cy="83099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144872"/>
            <a:ext cx="7467600" cy="518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5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239486"/>
            <a:ext cx="3352800"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endParaRPr lang="en-US" sz="36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Pentagon 6"/>
          <p:cNvSpPr/>
          <p:nvPr/>
        </p:nvSpPr>
        <p:spPr>
          <a:xfrm>
            <a:off x="367145" y="1411351"/>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en-US" sz="32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লা-খেরাজ</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Pentagon 7"/>
          <p:cNvSpPr/>
          <p:nvPr/>
        </p:nvSpPr>
        <p:spPr>
          <a:xfrm>
            <a:off x="367145" y="3048000"/>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ভূসম্পত্তি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Pentagon 8"/>
          <p:cNvSpPr/>
          <p:nvPr/>
        </p:nvSpPr>
        <p:spPr>
          <a:xfrm>
            <a:off x="346363" y="4953000"/>
            <a:ext cx="2438400" cy="609600"/>
          </a:xfrm>
          <a:prstGeom prst="homePlat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সামাজিক প্রতিষ্ঠা</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5486400" y="2888672"/>
            <a:ext cx="3352800" cy="1066800"/>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জমিজমা</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5486400" y="1222222"/>
            <a:ext cx="3352800" cy="1066800"/>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নিষ্কর, যে জমি ভোগ করার জন্য সরকারকে কর বা খাজনা দিতে হয় 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ounded Rectangle 11"/>
          <p:cNvSpPr/>
          <p:nvPr/>
        </p:nvSpPr>
        <p:spPr>
          <a:xfrm>
            <a:off x="5493327" y="4724400"/>
            <a:ext cx="3352800" cy="1066800"/>
          </a:xfrm>
          <a:prstGeom prst="roundRec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সমাজে গৌরবময় অবস্থান, সমাজে গণ্যমান্য হওয়া</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013707"/>
            <a:ext cx="2437158" cy="1483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7109" y="2590800"/>
            <a:ext cx="2410691" cy="1662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109" y="4343400"/>
            <a:ext cx="241069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78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3737</TotalTime>
  <Words>1641</Words>
  <Application>Microsoft Office PowerPoint</Application>
  <PresentationFormat>On-screen Show (4:3)</PresentationFormat>
  <Paragraphs>164</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ismail - [2010]</cp:lastModifiedBy>
  <cp:revision>206</cp:revision>
  <dcterms:created xsi:type="dcterms:W3CDTF">2006-08-16T00:00:00Z</dcterms:created>
  <dcterms:modified xsi:type="dcterms:W3CDTF">2016-08-06T09:40:22Z</dcterms:modified>
</cp:coreProperties>
</file>